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1532a6b587041f5" /><Relationship Type="http://schemas.openxmlformats.org/officeDocument/2006/relationships/extended-properties" Target="/docProps/app.xml" Id="Rc1195e2d9c7f48cd" /><Relationship Type="http://schemas.openxmlformats.org/officeDocument/2006/relationships/officeDocument" Target="/ppt/presentation.xml" Id="Re8f6512612a0489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bfc5f7097f4b9b"/>
  </p:sldMasterIdLst>
  <p:notesMasterIdLst>
    <p:notesMasterId xmlns:r="http://schemas.openxmlformats.org/officeDocument/2006/relationships" r:id="Rf41a5674a0854a53"/>
  </p:notesMasterIdLst>
  <p:sldIdLst>
    <p:sldId xmlns:r="http://schemas.openxmlformats.org/officeDocument/2006/relationships" id="256" r:id="R36108a271843434e"/>
    <p:sldId xmlns:r="http://schemas.openxmlformats.org/officeDocument/2006/relationships" id="257" r:id="R7e0633ea86bc4bf3"/>
    <p:sldId xmlns:r="http://schemas.openxmlformats.org/officeDocument/2006/relationships" id="258" r:id="Rdddc713df8d14d45"/>
    <p:sldId xmlns:r="http://schemas.openxmlformats.org/officeDocument/2006/relationships" id="259" r:id="R10d29305911f4f71"/>
    <p:sldId xmlns:r="http://schemas.openxmlformats.org/officeDocument/2006/relationships" id="260" r:id="R5e3a99e9072444ee"/>
    <p:sldId xmlns:r="http://schemas.openxmlformats.org/officeDocument/2006/relationships" id="261" r:id="R5aa2db37ad044c86"/>
    <p:sldId xmlns:r="http://schemas.openxmlformats.org/officeDocument/2006/relationships" id="262" r:id="R7e453cfcd9204724"/>
    <p:sldId xmlns:r="http://schemas.openxmlformats.org/officeDocument/2006/relationships" id="263" r:id="Rfb5bb5765e5e465b"/>
    <p:sldId xmlns:r="http://schemas.openxmlformats.org/officeDocument/2006/relationships" id="264" r:id="R22438ed90c414c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70abcd88bc4d17" /><Relationship Type="http://schemas.openxmlformats.org/officeDocument/2006/relationships/slideMaster" Target="/ppt/slideMasters/slideMaster1.xml" Id="R8cbfc5f7097f4b9b" /><Relationship Type="http://schemas.openxmlformats.org/officeDocument/2006/relationships/notesMaster" Target="/ppt/notesMasters/notesMaster1.xml" Id="Rf41a5674a0854a53" /><Relationship Type="http://schemas.openxmlformats.org/officeDocument/2006/relationships/presProps" Target="/ppt/presProps.xml" Id="R097407cbce1c4419" /><Relationship Type="http://schemas.openxmlformats.org/officeDocument/2006/relationships/viewProps" Target="/ppt/viewProps.xml" Id="R43283bfb3ab04304" /><Relationship Type="http://schemas.openxmlformats.org/officeDocument/2006/relationships/tableStyles" Target="/ppt/tableStyles.xml" Id="R4c8bd81a107b40ee" /><Relationship Type="http://schemas.openxmlformats.org/officeDocument/2006/relationships/slide" Target="/ppt/slides/slide1.xml" Id="R36108a271843434e" /><Relationship Type="http://schemas.openxmlformats.org/officeDocument/2006/relationships/slide" Target="/ppt/slides/slide2.xml" Id="R7e0633ea86bc4bf3" /><Relationship Type="http://schemas.openxmlformats.org/officeDocument/2006/relationships/slide" Target="/ppt/slides/slide3.xml" Id="Rdddc713df8d14d45" /><Relationship Type="http://schemas.openxmlformats.org/officeDocument/2006/relationships/slide" Target="/ppt/slides/slide4.xml" Id="R10d29305911f4f71" /><Relationship Type="http://schemas.openxmlformats.org/officeDocument/2006/relationships/slide" Target="/ppt/slides/slide5.xml" Id="R5e3a99e9072444ee" /><Relationship Type="http://schemas.openxmlformats.org/officeDocument/2006/relationships/slide" Target="/ppt/slides/slide6.xml" Id="R5aa2db37ad044c86" /><Relationship Type="http://schemas.openxmlformats.org/officeDocument/2006/relationships/slide" Target="/ppt/slides/slide7.xml" Id="R7e453cfcd9204724" /><Relationship Type="http://schemas.openxmlformats.org/officeDocument/2006/relationships/slide" Target="/ppt/slides/slide8.xml" Id="Rfb5bb5765e5e465b" /><Relationship Type="http://schemas.openxmlformats.org/officeDocument/2006/relationships/slide" Target="/ppt/slides/slide9.xml" Id="R22438ed90c414c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65facb24e854fa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4647a0b77574c99" /><Relationship Type="http://schemas.openxmlformats.org/officeDocument/2006/relationships/notesMaster" Target="/ppt/notesMasters/notesMaster1.xml" Id="Rc68b8d3e680f43d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599014cf5c64009" /><Relationship Type="http://schemas.openxmlformats.org/officeDocument/2006/relationships/notesMaster" Target="/ppt/notesMasters/notesMaster1.xml" Id="R89e1599743d649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3ff1394e94d4dc3" /><Relationship Type="http://schemas.openxmlformats.org/officeDocument/2006/relationships/notesMaster" Target="/ppt/notesMasters/notesMaster1.xml" Id="Rae245e0831c947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50959cae8e4e79" /><Relationship Type="http://schemas.openxmlformats.org/officeDocument/2006/relationships/notesMaster" Target="/ppt/notesMasters/notesMaster1.xml" Id="Re48486bc0be14a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44a4fdc7ad4b14" /><Relationship Type="http://schemas.openxmlformats.org/officeDocument/2006/relationships/notesMaster" Target="/ppt/notesMasters/notesMaster1.xml" Id="Ra58403244a8c4e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6d4be7fc90244bd" /><Relationship Type="http://schemas.openxmlformats.org/officeDocument/2006/relationships/notesMaster" Target="/ppt/notesMasters/notesMaster1.xml" Id="R5f0740d8fb9a4e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c952c7791694ee5" /><Relationship Type="http://schemas.openxmlformats.org/officeDocument/2006/relationships/notesMaster" Target="/ppt/notesMasters/notesMaster1.xml" Id="Ra6af22d3a2c744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5413a7c9df4016" /><Relationship Type="http://schemas.openxmlformats.org/officeDocument/2006/relationships/notesMaster" Target="/ppt/notesMasters/notesMaster1.xml" Id="R1317bed86b6842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23a46c50f24c42" /><Relationship Type="http://schemas.openxmlformats.org/officeDocument/2006/relationships/notesMaster" Target="/ppt/notesMasters/notesMaster1.xml" Id="R2c9a7a8d549e4b6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製造業でご相談の多い4メニューを、実際のデモ動画の画面でご紹介します。各ページのリンクから元の動画をご覧いただけます。</a:t>
            </a:r>
          </a:p>
          <a:p xmlns:a="http://schemas.openxmlformats.org/drawingml/2006/main">
            <a:r>
              <a:t>出典: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https://www.plus-synergy.com/2024renew/wp-content/themes/plus-synergy_2024renew/dist/images/logo-normal.svg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射出成形の条件表と不良メモを、過去の事例と照合します</a:t>
            </a:r>
          </a:p>
          <a:p xmlns:a="http://schemas.openxmlformats.org/drawingml/2006/main">
            <a:r>
              <a:t>1. 紙や口頭に散らばる課題を確認</a:t>
            </a:r>
          </a:p>
          <a:p xmlns:a="http://schemas.openxmlformats.org/drawingml/2006/main">
            <a:r>
              <a:t>2. 条件表と不良メモを読み取る</a:t>
            </a:r>
          </a:p>
          <a:p xmlns:a="http://schemas.openxmlformats.org/drawingml/2006/main">
            <a:r>
              <a:t>3. 同じ型の過去事例と条件を比べる</a:t>
            </a:r>
          </a:p>
          <a:p xmlns:a="http://schemas.openxmlformats.org/drawingml/2006/main">
            <a:r>
              <a:t>4. 過去の対策と条件の差を確認</a:t>
            </a:r>
          </a:p>
          <a:p xmlns:a="http://schemas.openxmlformats.org/drawingml/2006/main">
            <a:r>
              <a:t>画面は架空データによる説明用デモ。実装する範囲はご相談のうえ決定。</a:t>
            </a:r>
          </a:p>
          <a:p xmlns:a="http://schemas.openxmlformats.org/drawingml/2006/main">
            <a:r>
              <a:t>元動画: https://lp.plus-synergy.com/menu/assets/injection.mp4</a:t>
            </a:r>
          </a:p>
          <a:p xmlns:a="http://schemas.openxmlformats.org/drawingml/2006/main">
            <a:r>
              <a:t>キャプチャ時刻: 21.08秒 / 27.31秒 / 33.54秒 / 39.77秒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押出の記録をもとに、立上げ条件とロスの目安を確認します</a:t>
            </a:r>
          </a:p>
          <a:p xmlns:a="http://schemas.openxmlformats.org/drawingml/2006/main">
            <a:r>
              <a:t>1. 過去の条件表と立上げ記録を読む</a:t>
            </a:r>
          </a:p>
          <a:p xmlns:a="http://schemas.openxmlformats.org/drawingml/2006/main">
            <a:r>
              <a:t>2. これから流す樹脂と断面を選ぶ</a:t>
            </a:r>
          </a:p>
          <a:p xmlns:a="http://schemas.openxmlformats.org/drawingml/2006/main">
            <a:r>
              <a:t>3. 条件と立上げロスの目安を見る</a:t>
            </a:r>
          </a:p>
          <a:p xmlns:a="http://schemas.openxmlformats.org/drawingml/2006/main">
            <a:r>
              <a:t>4. 採用した条件を記録に残す</a:t>
            </a:r>
          </a:p>
          <a:p xmlns:a="http://schemas.openxmlformats.org/drawingml/2006/main">
            <a:r>
              <a:t>画面は架空データによる説明用デモ。実装する範囲はご相談のうえ決定。</a:t>
            </a:r>
          </a:p>
          <a:p xmlns:a="http://schemas.openxmlformats.org/drawingml/2006/main">
            <a:r>
              <a:t>元動画: https://lp.plus-synergy.com/menu/assets/extrusion.mp4</a:t>
            </a:r>
          </a:p>
          <a:p xmlns:a="http://schemas.openxmlformats.org/drawingml/2006/main">
            <a:r>
              <a:t>キャプチャ時刻: 21.17秒 / 27.43秒 / 33.68秒 / 39.94秒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構想の案を比べ、選んだ案を設計書のドラフトにします</a:t>
            </a:r>
          </a:p>
          <a:p xmlns:a="http://schemas.openxmlformats.org/drawingml/2006/main">
            <a:r>
              <a:t>1. 数量やタクトなどの条件を入れる</a:t>
            </a:r>
          </a:p>
          <a:p xmlns:a="http://schemas.openxmlformats.org/drawingml/2006/main">
            <a:r>
              <a:t>2. 構成の違う案を比べる</a:t>
            </a:r>
          </a:p>
          <a:p xmlns:a="http://schemas.openxmlformats.org/drawingml/2006/main">
            <a:r>
              <a:t>3. 選んだ案の工程と設備を確認</a:t>
            </a:r>
          </a:p>
          <a:p xmlns:a="http://schemas.openxmlformats.org/drawingml/2006/main">
            <a:r>
              <a:t>4. 設計書のドラフトを確認</a:t>
            </a:r>
          </a:p>
          <a:p xmlns:a="http://schemas.openxmlformats.org/drawingml/2006/main">
            <a:r>
              <a:t>構想段階の説明用サンプル。最終の設計判断は設計者による確認が必要。</a:t>
            </a:r>
          </a:p>
          <a:p xmlns:a="http://schemas.openxmlformats.org/drawingml/2006/main">
            <a:r>
              <a:t>元動画: https://lp.plus-synergy.com/menu/assets/concept-simulation.mp4</a:t>
            </a:r>
          </a:p>
          <a:p xmlns:a="http://schemas.openxmlformats.org/drawingml/2006/main">
            <a:r>
              <a:t>キャプチャ時刻: 7.58秒 / 24.01秒 / 29.49秒 / 34.96秒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仕様書の項目を起こし、見積と積算の内訳を確認します</a:t>
            </a:r>
          </a:p>
          <a:p xmlns:a="http://schemas.openxmlformats.org/drawingml/2006/main">
            <a:r>
              <a:t>1. 仕様書の材質・寸法・数量を読む</a:t>
            </a:r>
          </a:p>
          <a:p xmlns:a="http://schemas.openxmlformats.org/drawingml/2006/main">
            <a:r>
              <a:t>2. 見積に必要な項目を起こす</a:t>
            </a:r>
          </a:p>
          <a:p xmlns:a="http://schemas.openxmlformats.org/drawingml/2006/main">
            <a:r>
              <a:t>3. 類似案件の単価の目安を参照</a:t>
            </a:r>
          </a:p>
          <a:p xmlns:a="http://schemas.openxmlformats.org/drawingml/2006/main">
            <a:r>
              <a:t>4. 見積と積算の内訳・合計を見る</a:t>
            </a:r>
          </a:p>
          <a:p xmlns:a="http://schemas.openxmlformats.org/drawingml/2006/main">
            <a:r>
              <a:t>数値・単価は架空のサンプル。提案時の概算であり、確定見積の精度を約束するものではない。</a:t>
            </a:r>
          </a:p>
          <a:p xmlns:a="http://schemas.openxmlformats.org/drawingml/2006/main">
            <a:r>
              <a:t>元動画: https://lp.plus-synergy.com/menu/assets/specification-estimate.mp4</a:t>
            </a:r>
          </a:p>
          <a:p xmlns:a="http://schemas.openxmlformats.org/drawingml/2006/main">
            <a:r>
              <a:t>キャプチャ時刻: 7.98秒 / 19.51秒 / 31.03秒 / 42.56秒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似た図面を照合し、工程別の工数の根拠を確認します</a:t>
            </a:r>
          </a:p>
          <a:p xmlns:a="http://schemas.openxmlformats.org/drawingml/2006/main">
            <a:r>
              <a:t>1. 引合の図面と社内図面を読み込む</a:t>
            </a:r>
          </a:p>
          <a:p xmlns:a="http://schemas.openxmlformats.org/drawingml/2006/main">
            <a:r>
              <a:t>2. 形が近い過去図面を探す</a:t>
            </a:r>
          </a:p>
          <a:p xmlns:a="http://schemas.openxmlformats.org/drawingml/2006/main">
            <a:r>
              <a:t>3. 寸法や形状の差を照合する</a:t>
            </a:r>
          </a:p>
          <a:p xmlns:a="http://schemas.openxmlformats.org/drawingml/2006/main">
            <a:r>
              <a:t>4. 工程別の工数の内訳を確認</a:t>
            </a:r>
          </a:p>
          <a:p xmlns:a="http://schemas.openxmlformats.org/drawingml/2006/main">
            <a:r>
              <a:t>画面は架空データによる説明用デモ。実装する範囲はご相談のうえ決定。</a:t>
            </a:r>
          </a:p>
          <a:p xmlns:a="http://schemas.openxmlformats.org/drawingml/2006/main">
            <a:r>
              <a:t>元動画: https://lp.plus-synergy.com/menu/assets/estimate.mp4</a:t>
            </a:r>
          </a:p>
          <a:p xmlns:a="http://schemas.openxmlformats.org/drawingml/2006/main">
            <a:r>
              <a:t>キャプチャ時刻: 24.5秒 / 29秒 / 35秒 / 41秒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図面に付いている動画やメモを、中身から探します</a:t>
            </a:r>
          </a:p>
          <a:p xmlns:a="http://schemas.openxmlformats.org/drawingml/2006/main">
            <a:r>
              <a:t>1. 図面に付いている記録を確認</a:t>
            </a:r>
          </a:p>
          <a:p xmlns:a="http://schemas.openxmlformats.org/drawingml/2006/main">
            <a:r>
              <a:t>2. ファイル名だけでは見つからない</a:t>
            </a:r>
          </a:p>
          <a:p xmlns:a="http://schemas.openxmlformats.org/drawingml/2006/main">
            <a:r>
              <a:t>3. 動画やメモから項目を起こす</a:t>
            </a:r>
          </a:p>
          <a:p xmlns:a="http://schemas.openxmlformats.org/drawingml/2006/main">
            <a:r>
              <a:t>4. 中身で探し、元の図面に戻る</a:t>
            </a:r>
          </a:p>
          <a:p xmlns:a="http://schemas.openxmlformats.org/drawingml/2006/main">
            <a:r>
              <a:t>画面は架空データによる説明用デモ。実装する範囲はご相談のうえ決定。</a:t>
            </a:r>
          </a:p>
          <a:p xmlns:a="http://schemas.openxmlformats.org/drawingml/2006/main">
            <a:r>
              <a:t>元動画: https://lp.plus-synergy.com/menu/assets/drawing-records.mp4</a:t>
            </a:r>
          </a:p>
          <a:p xmlns:a="http://schemas.openxmlformats.org/drawingml/2006/main">
            <a:r>
              <a:t>キャプチャ時刻: 13.33秒 / 22.95秒 / 42.2秒 / 61.45秒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帳票から日程案を作り、人が確認して工程へ反映します</a:t>
            </a:r>
          </a:p>
          <a:p xmlns:a="http://schemas.openxmlformats.org/drawingml/2006/main">
            <a:r>
              <a:t>1. 発注書から案件の項目を読む</a:t>
            </a:r>
          </a:p>
          <a:p xmlns:a="http://schemas.openxmlformats.org/drawingml/2006/main">
            <a:r>
              <a:t>2. 工程の順序と空きから日程案を作る</a:t>
            </a:r>
          </a:p>
          <a:p xmlns:a="http://schemas.openxmlformats.org/drawingml/2006/main">
            <a:r>
              <a:t>3. 担当者が日程案を確認して確定</a:t>
            </a:r>
          </a:p>
          <a:p xmlns:a="http://schemas.openxmlformats.org/drawingml/2006/main">
            <a:r>
              <a:t>4. 蓄積した記録を次の案件に活かす</a:t>
            </a:r>
          </a:p>
          <a:p xmlns:a="http://schemas.openxmlformats.org/drawingml/2006/main">
            <a:r>
              <a:t>画面は架空データによる説明用デモ。実装する範囲はご相談のうえ決定。</a:t>
            </a:r>
          </a:p>
          <a:p xmlns:a="http://schemas.openxmlformats.org/drawingml/2006/main">
            <a:r>
              <a:t>元動画: https://lp.plus-synergy.com/menu/assets/process.mp4</a:t>
            </a:r>
          </a:p>
          <a:p xmlns:a="http://schemas.openxmlformats.org/drawingml/2006/main">
            <a:r>
              <a:t>キャプチャ時刻: 42.46秒 / 69秒 / 86秒 / 113.68秒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案件を並べた工程表で、予定と担当・設備を確認します</a:t>
            </a:r>
          </a:p>
          <a:p xmlns:a="http://schemas.openxmlformats.org/drawingml/2006/main">
            <a:r>
              <a:t>1. 案件ごとの予定を一覧する</a:t>
            </a:r>
          </a:p>
          <a:p xmlns:a="http://schemas.openxmlformats.org/drawingml/2006/main">
            <a:r>
              <a:t>2. 案件を選んで担当と設備を見る</a:t>
            </a:r>
          </a:p>
          <a:p xmlns:a="http://schemas.openxmlformats.org/drawingml/2006/main">
            <a:r>
              <a:t>3. 工程の順序・納期・重なりを確認</a:t>
            </a:r>
          </a:p>
          <a:p xmlns:a="http://schemas.openxmlformats.org/drawingml/2006/main">
            <a:r>
              <a:t>4. 確定した予定を一覧に追加</a:t>
            </a:r>
          </a:p>
          <a:p xmlns:a="http://schemas.openxmlformats.org/drawingml/2006/main">
            <a:r>
              <a:t>画面は架空データによる説明用デモ。実装する範囲はご相談のうえ決定。</a:t>
            </a:r>
          </a:p>
          <a:p xmlns:a="http://schemas.openxmlformats.org/drawingml/2006/main">
            <a:r>
              <a:t>元動画: https://lp.plus-synergy.com/menu/assets/process-gantt.mp4</a:t>
            </a:r>
          </a:p>
          <a:p xmlns:a="http://schemas.openxmlformats.org/drawingml/2006/main">
            <a:r>
              <a:t>キャプチャ時刻: 20秒 / 25.76秒 / 81.58秒 / 100.19秒</a:t>
            </a:r>
          </a:p>
          <a:p xmlns:a="http://schemas.openxmlformats.org/drawingml/2006/main">
            <a:r>
              <a:t>説明本文: https://lp.plus-synergy.com/menu/</a:t>
            </a:r>
          </a:p>
          <a:p xmlns:a="http://schemas.openxmlformats.org/drawingml/2006/main">
            <a:r>
              <a:t>会社ロゴ: https://www.plus-synergy.com/2024renew/wp-content/themes/plus-synergy_2024renew/dist/images/logo-black.svg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3e914f37254c0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593edfb2ff417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e1aa3d53164774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178c8954ed4b7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40b49419774c5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6d9cc931894dd4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0a0f0ef742f42d0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0ade7052b64d9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8b92b414654828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39db926df446a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2360d20653849a5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7E91428-3B1E-495C-B6F9-B75816EF7862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58DF4935-904D-4E0C-BDA7-27C5A65492D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8D2F469-9D12-44C2-8106-DF3BC3C8F95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5F6CB12-216A-4D7A-9CBE-6F9BB855139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47C18B3-58FC-442E-964D-538EA7C7FF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1D8F664-028C-415C-A75A-B84961CBA5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D80834E0-8AF2-464F-866B-4A0CF25DF83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0FBFE33-8DC4-49BF-92BB-655061F1553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DBFA48C-6059-4377-90AB-AE3A52B55D9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8EA4AEB-FDC7-4AF1-857D-66082713495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3520DE9-CB6D-43C9-88C7-C62C6614461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0A24A8B4-084E-46EB-B2D1-35F802D798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5B276B3-E44C-4E6E-8C4A-4A99D448C4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F4B0D9D-7D31-4F91-9876-1D50E54321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5710535-1B24-4891-A489-275CA026087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68B0A4D-447D-4EE7-A124-E1AFA8C47E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062D39E-6C8C-415E-8E4C-EFD1B32376E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C1F55FE-E51D-4B51-B505-B29AE6898B4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28134D7-C102-40B8-ABBB-4C8CA2F1037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040E6822-C73C-4533-AE1B-A4DDB6C8681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ADD8350-4C96-47BF-B75E-1134A8B4941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9A9F740-4967-491F-9D4B-9BD53B6E95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2C34482E-A622-4D6E-9545-343748E3177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AF0775F8-434C-47E4-A02B-E9DE6AD0333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07AD9CC6-35E9-4E19-B3BF-A765DA872AE7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93B175A8-9611-42EC-8DF1-7C2A0C74980A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344C54D3-0907-444D-AB17-8E4AC85E3F8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E14D8609-C790-4DF7-997D-B655911B64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8FAD9255-5C75-4DCF-A031-B5A5AEA54E1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E40D998-31ED-4586-B867-0D71903AAD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CA38208B-108E-4054-900F-49C5BBE7486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CF0DF9FF-3C71-4AAC-86BF-A5099E3FE63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86A7618D-3DE4-42CE-8BD7-5467F1C6978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6C4F1C08-D2A6-4EBD-9933-070BBA06921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5FA18A1C-C235-4DE4-A2A8-9BB7D7EF9ED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D3C69CD-6928-4634-8D96-40461C4E8C5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450A6A1-DD5D-450D-A12D-286C8A67BF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2A51FE5-96D6-4F0A-8C5D-5BD1CACFDEF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42AD8C80-2212-4963-954D-FF17D91684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E18D3CD7-037A-40DE-BD65-BE2D828E441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42B2414-EDA2-4631-9132-C81E57D6DC8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B15667B-8E4F-4BE5-9FD1-3BE6A9DE2D8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D3BEC7F-1F0A-4D7E-A392-02FCC9864B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8598309F-30EF-41A7-91BC-C4F17E7CBCF3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DE221DC-DC86-4F37-AFB5-41F9C5F3114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1B646DC9-FE4C-41FE-9010-C1B43401EEB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8047B8E-3E79-42FE-BBF2-5355647E70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98E4AC30-D82A-4ED1-875F-B2B81E2497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04CC6EA-7CDF-4C17-9D23-2CFE9E9082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92D9E740-48B3-4E74-9EE4-3249D65B88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5C64FE0-E602-46AD-B0C6-45ACAD06A06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EFCFF26-6BBB-41CC-8556-1B2BE55F0E4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3AC3A93-109B-42FA-8C5C-B9508EF677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AC4B78D5-3827-41A1-924B-C1664502F2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D0209F7C-2521-4171-8B4F-D245A6F3E4F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2C331E18-EC10-4A8C-ADB5-417C26B411A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16D528A-80DD-4B02-A372-97B516C3CE4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58F0409-755B-423F-BF6A-15DDFCC2C39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07ee892571c4c5c" /><Relationship Type="http://schemas.openxmlformats.org/officeDocument/2006/relationships/slideLayout" Target="/ppt/slideLayouts/slideLayout1.xml" Id="Rc3d1bb5e8882402b" /><Relationship Type="http://schemas.openxmlformats.org/officeDocument/2006/relationships/slideLayout" Target="/ppt/slideLayouts/slideLayout2.xml" Id="R2ef0c5be5edc4647" /><Relationship Type="http://schemas.openxmlformats.org/officeDocument/2006/relationships/slideLayout" Target="/ppt/slideLayouts/slideLayout3.xml" Id="Rb8c1f492f4f54dfa" /><Relationship Type="http://schemas.openxmlformats.org/officeDocument/2006/relationships/slideLayout" Target="/ppt/slideLayouts/slideLayout4.xml" Id="Rb033a05ad8e54c9f" /><Relationship Type="http://schemas.openxmlformats.org/officeDocument/2006/relationships/slideLayout" Target="/ppt/slideLayouts/slideLayout5.xml" Id="Rcdf1219131af4647" /><Relationship Type="http://schemas.openxmlformats.org/officeDocument/2006/relationships/slideLayout" Target="/ppt/slideLayouts/slideLayout6.xml" Id="R4492d27e301d43e8" /><Relationship Type="http://schemas.openxmlformats.org/officeDocument/2006/relationships/slideLayout" Target="/ppt/slideLayouts/slideLayout7.xml" Id="R2d6cd54a00ee4be2" /><Relationship Type="http://schemas.openxmlformats.org/officeDocument/2006/relationships/slideLayout" Target="/ppt/slideLayouts/slideLayout8.xml" Id="R7b76153ee80141ef" /><Relationship Type="http://schemas.openxmlformats.org/officeDocument/2006/relationships/slideLayout" Target="/ppt/slideLayouts/slideLayout9.xml" Id="R2f4e58249c1f4f8a" /><Relationship Type="http://schemas.openxmlformats.org/officeDocument/2006/relationships/slideLayout" Target="/ppt/slideLayouts/slideLayout10.xml" Id="R5a72d516c8734420" /><Relationship Type="http://schemas.openxmlformats.org/officeDocument/2006/relationships/slideLayout" Target="/ppt/slideLayouts/slideLayout11.xml" Id="Rf49053b7344c4c1a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5321D37C-50EA-4C04-A5F6-800671423C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F3ECAE45-F629-4DE5-A2E0-7D40CBCBA8C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A07A5B1-5F73-475D-988A-A20E07E9BA1C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2680DB3-4C81-484B-9109-EEC2606BA415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E96B59C-D9ED-4A57-AE8E-D8438E5A4B9F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3d1bb5e8882402b"/>
    <p:sldLayoutId xmlns:r="http://schemas.openxmlformats.org/officeDocument/2006/relationships" id="2147483650" r:id="R2ef0c5be5edc4647"/>
    <p:sldLayoutId xmlns:r="http://schemas.openxmlformats.org/officeDocument/2006/relationships" id="2147483651" r:id="Rb8c1f492f4f54dfa"/>
    <p:sldLayoutId xmlns:r="http://schemas.openxmlformats.org/officeDocument/2006/relationships" id="2147483652" r:id="Rb033a05ad8e54c9f"/>
    <p:sldLayoutId xmlns:r="http://schemas.openxmlformats.org/officeDocument/2006/relationships" id="2147483653" r:id="Rcdf1219131af4647"/>
    <p:sldLayoutId xmlns:r="http://schemas.openxmlformats.org/officeDocument/2006/relationships" id="2147483654" r:id="R4492d27e301d43e8"/>
    <p:sldLayoutId xmlns:r="http://schemas.openxmlformats.org/officeDocument/2006/relationships" id="2147483655" r:id="R2d6cd54a00ee4be2"/>
    <p:sldLayoutId xmlns:r="http://schemas.openxmlformats.org/officeDocument/2006/relationships" id="2147483656" r:id="R7b76153ee80141ef"/>
    <p:sldLayoutId xmlns:r="http://schemas.openxmlformats.org/officeDocument/2006/relationships" id="2147483657" r:id="R2f4e58249c1f4f8a"/>
    <p:sldLayoutId xmlns:r="http://schemas.openxmlformats.org/officeDocument/2006/relationships" id="2147483658" r:id="R5a72d516c8734420"/>
    <p:sldLayoutId xmlns:r="http://schemas.openxmlformats.org/officeDocument/2006/relationships" id="2147483659" r:id="Rf49053b7344c4c1a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2b053db088242aa" /><Relationship Type="http://schemas.openxmlformats.org/officeDocument/2006/relationships/image" Target="/ppt/media/image.png" Id="R731a2c5c773f471f" /><Relationship Type="http://schemas.openxmlformats.org/officeDocument/2006/relationships/image" Target="/ppt/media/image2.png" Id="R2143b3c3fcf84b3d" /><Relationship Type="http://schemas.openxmlformats.org/officeDocument/2006/relationships/hyperlink" Target="https://lp.plus-synergy.com/menu/" TargetMode="External" Id="Rcf93f69ffd7e4713" /><Relationship Type="http://schemas.openxmlformats.org/officeDocument/2006/relationships/notesSlide" Target="/ppt/notesSlides/notesSlide1.xml" Id="R88495895058e40d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dfd66c477b94d31" /><Relationship Type="http://schemas.openxmlformats.org/officeDocument/2006/relationships/image" Target="/ppt/media/image3.png" Id="R742433606c324a6c" /><Relationship Type="http://schemas.openxmlformats.org/officeDocument/2006/relationships/image" Target="/ppt/media/image4.png" Id="Ra0de61dcc44341a1" /><Relationship Type="http://schemas.openxmlformats.org/officeDocument/2006/relationships/image" Target="/ppt/media/image5.png" Id="Rc6447afa6a994b57" /><Relationship Type="http://schemas.openxmlformats.org/officeDocument/2006/relationships/image" Target="/ppt/media/image6.png" Id="Rf42d103e067542d6" /><Relationship Type="http://schemas.openxmlformats.org/officeDocument/2006/relationships/image" Target="/ppt/media/image7.png" Id="Rcac9f889884349fa" /><Relationship Type="http://schemas.openxmlformats.org/officeDocument/2006/relationships/hyperlink" Target="https://lp.plus-synergy.com/menu/assets/injection.mp4" TargetMode="External" Id="Ra436bcf3e6544161" /><Relationship Type="http://schemas.openxmlformats.org/officeDocument/2006/relationships/hyperlink" Target="https://lp.plus-synergy.com/menu/" TargetMode="External" Id="R7fd36f97c87740e0" /><Relationship Type="http://schemas.openxmlformats.org/officeDocument/2006/relationships/notesSlide" Target="/ppt/notesSlides/notesSlide2.xml" Id="R1e5f6cf3ff7d4d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279a118ee1b8482d" /><Relationship Type="http://schemas.openxmlformats.org/officeDocument/2006/relationships/image" Target="/ppt/media/image8.png" Id="Rcfc345d9210d4b44" /><Relationship Type="http://schemas.openxmlformats.org/officeDocument/2006/relationships/image" Target="/ppt/media/image9.png" Id="R9334676d76a544a8" /><Relationship Type="http://schemas.openxmlformats.org/officeDocument/2006/relationships/image" Target="/ppt/media/image10.png" Id="Rf3d50a32bb714567" /><Relationship Type="http://schemas.openxmlformats.org/officeDocument/2006/relationships/image" Target="/ppt/media/image11.png" Id="R044d9ff648444d17" /><Relationship Type="http://schemas.openxmlformats.org/officeDocument/2006/relationships/image" Target="/ppt/media/image12.png" Id="R389f879f87ce4124" /><Relationship Type="http://schemas.openxmlformats.org/officeDocument/2006/relationships/hyperlink" Target="https://lp.plus-synergy.com/menu/assets/extrusion.mp4" TargetMode="External" Id="Rf4b4436aca3d48d7" /><Relationship Type="http://schemas.openxmlformats.org/officeDocument/2006/relationships/hyperlink" Target="https://lp.plus-synergy.com/menu/" TargetMode="External" Id="R8add2031aee54e48" /><Relationship Type="http://schemas.openxmlformats.org/officeDocument/2006/relationships/notesSlide" Target="/ppt/notesSlides/notesSlide3.xml" Id="Rda4806b1d6d841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622f453fe8447dd" /><Relationship Type="http://schemas.openxmlformats.org/officeDocument/2006/relationships/image" Target="/ppt/media/image13.png" Id="R289aa286f9aa475b" /><Relationship Type="http://schemas.openxmlformats.org/officeDocument/2006/relationships/image" Target="/ppt/media/image14.png" Id="R228aab914e984703" /><Relationship Type="http://schemas.openxmlformats.org/officeDocument/2006/relationships/image" Target="/ppt/media/image15.png" Id="R70a63ae34b094534" /><Relationship Type="http://schemas.openxmlformats.org/officeDocument/2006/relationships/image" Target="/ppt/media/image16.png" Id="Rdcea3bb41f6b4daf" /><Relationship Type="http://schemas.openxmlformats.org/officeDocument/2006/relationships/image" Target="/ppt/media/image17.png" Id="Rf446d8c697404eed" /><Relationship Type="http://schemas.openxmlformats.org/officeDocument/2006/relationships/hyperlink" Target="https://lp.plus-synergy.com/menu/assets/concept-simulation.mp4" TargetMode="External" Id="Rcb33109743164ced" /><Relationship Type="http://schemas.openxmlformats.org/officeDocument/2006/relationships/hyperlink" Target="https://lp.plus-synergy.com/menu/" TargetMode="External" Id="R4fd282f0c5c94b9d" /><Relationship Type="http://schemas.openxmlformats.org/officeDocument/2006/relationships/notesSlide" Target="/ppt/notesSlides/notesSlide4.xml" Id="R92507589db8145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49cf28e7e62416f" /><Relationship Type="http://schemas.openxmlformats.org/officeDocument/2006/relationships/image" Target="/ppt/media/image18.png" Id="R3e1f809aa71c4bed" /><Relationship Type="http://schemas.openxmlformats.org/officeDocument/2006/relationships/image" Target="/ppt/media/image19.png" Id="R5b4956c2881745d8" /><Relationship Type="http://schemas.openxmlformats.org/officeDocument/2006/relationships/image" Target="/ppt/media/image20.png" Id="R7e5b424d2a0b48ad" /><Relationship Type="http://schemas.openxmlformats.org/officeDocument/2006/relationships/image" Target="/ppt/media/image21.png" Id="R3e289c2b196d453a" /><Relationship Type="http://schemas.openxmlformats.org/officeDocument/2006/relationships/image" Target="/ppt/media/image22.png" Id="R0289730b28cf4a44" /><Relationship Type="http://schemas.openxmlformats.org/officeDocument/2006/relationships/hyperlink" Target="https://lp.plus-synergy.com/menu/assets/specification-estimate.mp4" TargetMode="External" Id="Rbab776ac23314e3e" /><Relationship Type="http://schemas.openxmlformats.org/officeDocument/2006/relationships/hyperlink" Target="https://lp.plus-synergy.com/menu/" TargetMode="External" Id="R74a94ca306ff4961" /><Relationship Type="http://schemas.openxmlformats.org/officeDocument/2006/relationships/notesSlide" Target="/ppt/notesSlides/notesSlide5.xml" Id="Re19b09366fe043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42f460f70534311" /><Relationship Type="http://schemas.openxmlformats.org/officeDocument/2006/relationships/image" Target="/ppt/media/image23.png" Id="R1233fe9c928c4a77" /><Relationship Type="http://schemas.openxmlformats.org/officeDocument/2006/relationships/image" Target="/ppt/media/image24.png" Id="R8cb2c49849754b09" /><Relationship Type="http://schemas.openxmlformats.org/officeDocument/2006/relationships/image" Target="/ppt/media/image25.png" Id="Rae56221063d744be" /><Relationship Type="http://schemas.openxmlformats.org/officeDocument/2006/relationships/image" Target="/ppt/media/image26.png" Id="Rad2c0d914dd04994" /><Relationship Type="http://schemas.openxmlformats.org/officeDocument/2006/relationships/image" Target="/ppt/media/image27.png" Id="R93a8a6a31f62473b" /><Relationship Type="http://schemas.openxmlformats.org/officeDocument/2006/relationships/hyperlink" Target="https://lp.plus-synergy.com/menu/assets/estimate.mp4" TargetMode="External" Id="R7506ddcca7784f44" /><Relationship Type="http://schemas.openxmlformats.org/officeDocument/2006/relationships/hyperlink" Target="https://lp.plus-synergy.com/menu/" TargetMode="External" Id="Rae646dd41ab0498b" /><Relationship Type="http://schemas.openxmlformats.org/officeDocument/2006/relationships/notesSlide" Target="/ppt/notesSlides/notesSlide6.xml" Id="R117e1257cb0144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f351fe8845d4616" /><Relationship Type="http://schemas.openxmlformats.org/officeDocument/2006/relationships/image" Target="/ppt/media/image28.png" Id="Red707ead9cee4444" /><Relationship Type="http://schemas.openxmlformats.org/officeDocument/2006/relationships/image" Target="/ppt/media/image29.png" Id="R928aeeb2290a4858" /><Relationship Type="http://schemas.openxmlformats.org/officeDocument/2006/relationships/image" Target="/ppt/media/image30.png" Id="Rd37c593de37847ab" /><Relationship Type="http://schemas.openxmlformats.org/officeDocument/2006/relationships/image" Target="/ppt/media/image31.png" Id="R85ac9a069b3c45c3" /><Relationship Type="http://schemas.openxmlformats.org/officeDocument/2006/relationships/image" Target="/ppt/media/image32.png" Id="Ra79719bd58904a77" /><Relationship Type="http://schemas.openxmlformats.org/officeDocument/2006/relationships/hyperlink" Target="https://lp.plus-synergy.com/menu/assets/drawing-records.mp4" TargetMode="External" Id="R180dc38b965e4edd" /><Relationship Type="http://schemas.openxmlformats.org/officeDocument/2006/relationships/hyperlink" Target="https://lp.plus-synergy.com/menu/" TargetMode="External" Id="Rbee74bad7df54849" /><Relationship Type="http://schemas.openxmlformats.org/officeDocument/2006/relationships/notesSlide" Target="/ppt/notesSlides/notesSlide7.xml" Id="R5dd48bf5961843c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3223194065b41d3" /><Relationship Type="http://schemas.openxmlformats.org/officeDocument/2006/relationships/image" Target="/ppt/media/image33.png" Id="Rc4a1bc0d2e00444d" /><Relationship Type="http://schemas.openxmlformats.org/officeDocument/2006/relationships/image" Target="/ppt/media/image34.png" Id="R9800e286b37f4d1a" /><Relationship Type="http://schemas.openxmlformats.org/officeDocument/2006/relationships/image" Target="/ppt/media/image35.png" Id="R20cfad4dbe1b4601" /><Relationship Type="http://schemas.openxmlformats.org/officeDocument/2006/relationships/image" Target="/ppt/media/image36.png" Id="R4d069e146f7b4f93" /><Relationship Type="http://schemas.openxmlformats.org/officeDocument/2006/relationships/image" Target="/ppt/media/image37.png" Id="Rea08fa587ae648af" /><Relationship Type="http://schemas.openxmlformats.org/officeDocument/2006/relationships/hyperlink" Target="https://lp.plus-synergy.com/menu/assets/process.mp4" TargetMode="External" Id="R47994e78f1184a88" /><Relationship Type="http://schemas.openxmlformats.org/officeDocument/2006/relationships/hyperlink" Target="https://lp.plus-synergy.com/menu/" TargetMode="External" Id="R7debe3769bc9471d" /><Relationship Type="http://schemas.openxmlformats.org/officeDocument/2006/relationships/notesSlide" Target="/ppt/notesSlides/notesSlide8.xml" Id="Rf2a9d73132ee42f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5150caa0f974acd" /><Relationship Type="http://schemas.openxmlformats.org/officeDocument/2006/relationships/image" Target="/ppt/media/image38.png" Id="R25ef27479f3d48d4" /><Relationship Type="http://schemas.openxmlformats.org/officeDocument/2006/relationships/image" Target="/ppt/media/image39.png" Id="R0a87bc93d7c84ce2" /><Relationship Type="http://schemas.openxmlformats.org/officeDocument/2006/relationships/image" Target="/ppt/media/image40.png" Id="R587c541abe5f4f85" /><Relationship Type="http://schemas.openxmlformats.org/officeDocument/2006/relationships/image" Target="/ppt/media/image41.png" Id="Rf2d55ffacfb44e9d" /><Relationship Type="http://schemas.openxmlformats.org/officeDocument/2006/relationships/image" Target="/ppt/media/image42.png" Id="Rdfab18bcc350425e" /><Relationship Type="http://schemas.openxmlformats.org/officeDocument/2006/relationships/hyperlink" Target="https://lp.plus-synergy.com/menu/assets/process-gantt.mp4" TargetMode="External" Id="R17c2a508ce8b429f" /><Relationship Type="http://schemas.openxmlformats.org/officeDocument/2006/relationships/hyperlink" Target="https://lp.plus-synergy.com/menu/" TargetMode="External" Id="R5c4a307c22294fe0" /><Relationship Type="http://schemas.openxmlformats.org/officeDocument/2006/relationships/notesSlide" Target="/ppt/notesSlides/notesSlide9.xml" Id="Rb4563217bb974a40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12452A49-B1A0-45D3-ADBD-8F732EC0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6152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172A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pic>
        <p:nvPicPr>
          <p:cNvPr id="38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1a2c5c773f471f">
            <a:alphaModFix amt="15000"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6152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Rectangle 3">
            <a:extLst xmlns:a="http://schemas.openxmlformats.org/drawingml/2006/main">
              <a:ext uri="{FF2B5EF4-FFF2-40B4-BE49-F238E27FC236}">
                <a16:creationId xmlns:a16="http://schemas.microsoft.com/office/drawing/2014/main" id="{E88C9ABC-DB79-4281-BD20-AFFD7A2A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0"/>
            <a:ext cx="329184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>
              <a:alpha val="5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6" name="Rectangle 5">
            <a:extLst xmlns:a="http://schemas.openxmlformats.org/drawingml/2006/main">
              <a:ext uri="{FF2B5EF4-FFF2-40B4-BE49-F238E27FC236}">
                <a16:creationId xmlns:a16="http://schemas.microsoft.com/office/drawing/2014/main" id="{9ADF43AD-ACE9-4E1B-A64F-0FC2FFA0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865376"/>
            <a:ext cx="114300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BF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A449CF3-18DC-4C45-95D9-B75022978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5586984"/>
            <a:ext cx="10643616" cy="1097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B73B97-F751-40A9-87B1-CF025D7D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1463040"/>
            <a:ext cx="10753344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製造業のAI活用メニュー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E8B6A8-2DCC-40B7-83A4-B165ABE3D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2266950"/>
            <a:ext cx="10763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0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40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製造業AI活用 4コマカタログ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816C78-668B-4E8F-9C72-FC0EB1BDC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3133725"/>
            <a:ext cx="10725912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75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750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8本の動画を、操作の流れに沿って4場面ずつ紹介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65756F-745F-402B-9DA9-584CC3F3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3914775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① 社内ナレッジ検索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007AB3-09B3-4F4C-A04E-FFDB1594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91477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射出成形・押出の過去記録を使う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F323BE-272C-413A-8E52-67AA600A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39147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2–3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D9BB99-EE9A-4927-BEA6-2F91F0EE9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4314825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② 構想シミュレーション・設計書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7F792E-7003-4AC0-96BA-AABFA614D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3148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構成案を比べて設計書のドラフトへ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1D027F-B95C-4D2C-8AA4-5AEBA826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431482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0E3571-223A-4782-8D21-C3142AC79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4714875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③ 仕様書から見積・積算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D52EDD1-C21D-4EB3-B270-DCA65267B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71487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見積・工数の根拠と図面の記録を確認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1DE08DB-D390-40FB-AC9B-339D9ED2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471487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5–7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D5282D6-1DD1-46D2-914D-3F09429C3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5114925"/>
            <a:ext cx="5095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6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6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④ 工程ドラフト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2924BBF-20E5-4A49-BC41-E055B5AB9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114925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帳票から日程案を起こし、予定を確認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476CDC1-966C-496A-BB7A-42959FF6F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15650" y="5114925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3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3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8–9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DDD851E-87A7-498F-9633-F1BCEF6E7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5734050"/>
            <a:ext cx="809625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1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1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画面・数値は説明用の架空サンプル。</a:t>
            </a:r>
          </a:p>
          <a:p xmlns:a="http://schemas.openxmlformats.org/drawingml/2006/main">
            <a:pPr>
              <a:defRPr sz="1100" b="0">
                <a:solidFill>
                  <a:srgbClr val="D7E0ED"/>
                </a:solidFill>
                <a:latin typeface="Meiryo"/>
                <a:ea typeface="Meiryo"/>
                <a:cs typeface="Meiryo"/>
              </a:defRPr>
            </a:pPr>
            <a:r>
              <a:rPr sz="1100" b="0">
                <a:solidFill>
                  <a:srgbClr val="D7E0ED"/>
                </a:solidFill>
                <a:latin typeface="Meiryo"/>
                <a:ea typeface="Meiryo"/>
                <a:cs typeface="Meiryo"/>
              </a:rPr>
              <a:t>提供済み製品の実績や確定精度を示すものではない。</a:t>
            </a:r>
          </a:p>
        </p:txBody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43b3c3fcf84b3d"/>
          <a:stretch xmlns:a="http://schemas.openxmlformats.org/drawingml/2006/main"/>
        </p:blipFill>
        <p:spPr>
          <a:xfrm xmlns:a="http://schemas.openxmlformats.org/drawingml/2006/main">
            <a:off x="9342090" y="5876925"/>
            <a:ext cx="2054412" cy="590441"/>
          </a:xfrm>
          <a:prstGeom xmlns:a="http://schemas.openxmlformats.org/drawingml/2006/main" prst="rect">
            <a:avLst/>
          </a:prstGeom>
        </p:spPr>
      </p:pic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3BF9FAB-3F0B-4CB1-97B1-639D60C8B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" y="6305550"/>
            <a:ext cx="2857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50" b="0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FFFFFF"/>
                </a:solidFill>
                <a:latin typeface="Meiryo"/>
                <a:ea typeface="Meiryo"/>
                <a:cs typeface="Meiryo"/>
              </a:rPr>
              <a:t>2026年10月5日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7D3D258-7A30-4C22-A541-A877A1799CF9}"/>
              </a:ext>
            </a:extLst>
            <a:hlinkClick xmlns:r="http://schemas.openxmlformats.org/officeDocument/2006/relationships" xmlns:a="http://schemas.openxmlformats.org/drawingml/2006/main" r:id="Rcf93f69ffd7e4713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6305550"/>
            <a:ext cx="3429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5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25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動画付きカタログを開く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FC5AC18E-FF4F-4791-9379-C9CF2C1A6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24625"/>
            <a:ext cx="20955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4676456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社内ナレッジ検索｜射出成形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条件表と不良メモを、過去の事例と照合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2C391-C76A-4ACC-8F5D-04BD5E09A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紙や口頭に散らばる課題を確認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ABC7F-28E0-43F3-A7F3-B1F0A22E8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0:21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2433606c324a6c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CB321D-1CF1-448E-AD0A-264C47DD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条件表と不良メモを読み取る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1FC553-333B-4C90-8952-C6E7BB93F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0:27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de61dcc44341a1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2430BD-C0E4-4634-879F-AF8E72A38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同じ型の過去事例と条件を比べる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A894F-ACDA-4F3B-B862-CD2E6B5A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0:33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447afa6a994b57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F893DB-B678-4CDF-8A4B-37A99E18D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過去の対策と条件の差を確認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AD61CA-F6D3-4E8D-B637-0C17EDBA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0:39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2d103e067542d6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5F35D3-E20A-4A9B-83AD-7DE304B5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画面は架空データによる説明用デモ。実装する範囲はご相談のうえ決定。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c9f889884349fa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D4FCF6-DEAE-43AD-9BB7-A86FD6F6A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a436bcf3e6544161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B99E95-E4B5-4F03-B6ED-351C70A2C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7fd36f97c87740e0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1BBFD1-CD0E-438C-85F3-0881BB8F3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社内ナレッジ検索｜押出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過去の記録をもとに、立上げ条件とロスの目安を確認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756F1A-D80E-4EEA-B8DA-D2128F23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過去の条件表と立上げ記録を読む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B175A7-B196-441A-8E08-C728634F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0:21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c345d9210d4b44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2BF9EC-34E8-4A1B-8B81-E13673647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これから流す樹脂と断面を選ぶ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49D29D-E5A2-47BB-B2C0-6D438BE42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0:27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34676d76a544a8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0FFA75-5214-4F57-B839-1404984A1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条件と立上げロスの目安を見る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853680-0D72-4B26-B652-E919946A4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0:33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d50a32bb714567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B1A56-F4CC-483C-BD29-C40FB6FC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採用した条件を記録に残す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D2ED07-E3DF-47CF-9B5A-A24AE201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0:39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4d9ff648444d17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DC7DC8-D749-404B-98E7-722C56727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画面は架空データによる説明用デモ。実装する範囲はご相談のうえ決定。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9f879f87ce4124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842971-7B34-43C8-BFC3-6A2855335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f4b4436aca3d48d7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21F6EB-821F-4C29-865B-01A87BF3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8add2031aee54e48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C263D5-DE29-4CFB-AA23-58825FF5D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構想シミュレーション・設計書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構想の案を比較し、選んだ案を設計書のドラフトに整理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261DD-33D7-4E3F-985B-B8D49DB0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数量やタクトなどの条件を入れる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C247F4-24EB-4354-8712-168F63D9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0:07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aa286f9aa475b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2D030B-7940-4A54-BED9-98BBC4276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構成の違う案を比べる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8CD488-A722-4345-80C0-2993BF474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0:24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8aab914e984703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B077C6-61B8-4532-93B8-73BC1CA1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選んだ案の工程と設備を確認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9B23F8-6C9F-4C1A-9225-44B375F41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0:29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a63ae34b094534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87D3C4-723C-4843-BD0A-D2E1B2F3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設計書のドラフトを確認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4A461A-87F0-4211-9B5B-09B6E157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0:34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a3bb41f6b4daf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5CE715-CD5A-4AC4-A386-F36AC3F2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構想段階の説明用サンプル。最終の設計判断は設計者による確認が必要。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46d8c697404eed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7DBA0E-41B6-427D-A5D6-4C93E3610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cb33109743164ced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2FB3C-4D25-47CA-B7FB-E14E009F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4fd282f0c5c94b9d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66A52F-B01F-474C-89BD-FAEE3E18E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仕様書から見積・積算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仕様書の項目を起こし、見積と積算の内訳を確認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E2FF8-F9C7-4E48-BFC8-568D6C74C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仕様書の材質・寸法・数量を読む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CCBEFE-2A70-4BCC-9A66-49F8DFDC9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0:07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1f809aa71c4bed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B2C2F3-8B68-430D-8481-80874E7F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見積に必要な項目を起こす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B94A20-2969-4A60-A26D-69908EBB9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0:19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4956c2881745d8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C5B575-1A64-46E3-868C-469407ED6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類似案件の単価の目安を参照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6C4726-5F99-4CCE-B224-85CAAE9FE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0:31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b424d2a0b48ad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040C9D-2F89-417C-9B9A-4F4E88E5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見積と積算の内訳・合計を見る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2D403-9E26-4F1B-9973-F444C39B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0:42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289c2b196d453a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CEE982-9AE3-4C00-8464-585BADBB1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数値・単価は架空のサンプル。提案時の概算であり、確定見積の精度を約束するものではない。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89730b28cf4a44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6C5748-619D-452C-BFDC-B45BF4DD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bab776ac23314e3e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8C4900-0EF1-4255-BEA0-8A0AD601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74a94ca306ff4961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D1903E-9EE6-4A1E-8DB4-75FE42D0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図面から見積・工数の確認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似た図面を照合し、工程別の工数の根拠を確認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43346-D582-429A-9B69-56240F245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引合の図面と社内図面を読み込む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E2763A-B0C9-4F0D-967C-8424F9BE1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0:24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33fe9c928c4a77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67E8C4-4032-4CC2-83CE-67934B57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形が近い過去図面を探す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58CCA9-244E-41A3-AC1D-DE7B59B67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0:29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b2c49849754b09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4D3F7-6070-4CD3-9D9F-9F0B53E31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寸法や形状の差を照合する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195B25-5FCD-4765-997A-10892A4E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0:35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56221063d744be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10543D-81C5-41B3-9BC7-AADDAC03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工程別の工数の内訳を確認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55ACF2-A830-442A-92BB-538441D0B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0:41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2c0d914dd04994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722169-0D92-436A-A596-F1ADB198E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画面は架空データによる説明用デモ。実装する範囲はご相談のうえ決定。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8a6a31f62473b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454DAF-C3CE-443A-A4BA-1111C07DB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7506ddcca7784f44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96D33E-E024-4AFA-B665-63286ECF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ae646dd41ab0498b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34B269-FD5E-4B29-833B-0E0F8A24F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図面に付いた動画・メモの検索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図面に付いている動画やメモを、中身から検索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96CCDE-387B-4729-97E0-3C9D892E6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図面に付いている記録を確認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81F4C-59CD-42D1-A136-30ED5D345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0:13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07ead9cee4444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12328-DE9E-41CA-9325-BBD2E4B96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ファイル名だけでは見つからない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AA4F76-5646-4784-839E-D8E9FE1A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0:22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8aeeb2290a4858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300B13-43E8-4EBA-A6C5-D03EB87F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動画やメモから項目を起こす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F71300-BCED-4935-994F-71C723580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0:42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7c593de37847ab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91E2E6-1FA9-450C-B585-D2BB277F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中身で探し、元の図面に戻る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E89046-C884-44BA-BB42-8DA19E45F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1:01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c9a069b3c45c3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360D6C-CDDF-4F64-819F-AC41CF7D9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画面は架空データによる説明用デモ。実装する範囲はご相談のうえ決定。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9719bd58904a77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D4B65B-6FE7-4B87-9153-770C252F3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180dc38b965e4edd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24CE4A-73C0-4906-9D06-E3B6FA798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bee74bad7df54849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228914-2B0F-44B8-8D4B-F4BB25D1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4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工程ドラフト｜帳票から日程案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帳票から日程案を作成し、人が確認して工程へ反映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72CA49-F540-4C1A-8A86-E182A12C7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発注書から案件の項目を読む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BC403B-7DB9-4581-B690-C4781581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0:42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1bc0d2e00444d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58C9AE-5FE7-4AEC-9E6B-5B0E63854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工程の順序と空きから日程案を作る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C10A77-75D1-4EAA-A33F-B9FEBCB1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1:09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0e286b37f4d1a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DDAE2A-A063-41D2-843F-84AA9047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担当者が日程案を確認して確定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93D282-819B-46A4-B79D-73356DBF0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1:26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cfad4dbe1b4601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E8DD81-F3CB-4961-8CEB-E7F78CF32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蓄積した記録を次の案件に活かす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B8EA6-7866-4ED5-BA56-34405B1AF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1:53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069e146f7b4f93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316C56-E5AE-40C3-9615-73C21A43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画面は架空データによる説明用デモ。実装する範囲はご相談のうえ決定。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08fa587ae648af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290C48-8DB0-4634-8964-F445341C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47994e78f1184a88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223BE5-ABFB-4893-BC97-A7B99E560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7debe3769bc9471d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B4C58E-4A56-4A72-9812-F251B5448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8F894CA-ECB1-4C79-BCB0-271915C1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1695" cy="960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2A4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3" name="Rectangle 2">
            <a:extLst xmlns:a="http://schemas.openxmlformats.org/drawingml/2006/main">
              <a:ext uri="{FF2B5EF4-FFF2-40B4-BE49-F238E27FC236}">
                <a16:creationId xmlns:a16="http://schemas.microsoft.com/office/drawing/2014/main" id="{02AE7FBC-B77E-4A4C-B346-ECABB1877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488" y="256032"/>
            <a:ext cx="457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730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19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4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61949B54-458E-44F2-A5FF-04F7C9660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64592"/>
            <a:ext cx="1042416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Meiryo"/>
                <a:ea typeface="Meiryo"/>
                <a:cs typeface="Meiryo"/>
              </a:defRPr>
            </a:pPr>
            <a:r>
              <a:rPr sz="2400" b="1">
                <a:solidFill>
                  <a:srgbClr val="FFFFFF"/>
                </a:solidFill>
                <a:latin typeface="Meiryo"/>
                <a:ea typeface="Meiryo"/>
                <a:cs typeface="Meiryo"/>
              </a:rPr>
              <a:t>工程ドラフト｜案件の工程表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37055F2-471C-4290-83D4-AD7F9A5C4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85216"/>
            <a:ext cx="104241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50" b="0">
                <a:solidFill>
                  <a:srgbClr val="BFD0E6"/>
                </a:solidFill>
                <a:latin typeface="Meiryo"/>
                <a:ea typeface="Meiryo"/>
                <a:cs typeface="Meiryo"/>
              </a:defRPr>
            </a:pPr>
            <a:r>
              <a:rPr sz="1250" b="0">
                <a:solidFill>
                  <a:srgbClr val="BFD0E6"/>
                </a:solidFill>
                <a:latin typeface="Meiryo"/>
                <a:ea typeface="Meiryo"/>
                <a:cs typeface="Meiryo"/>
              </a:rPr>
              <a:t>案件を並べた工程表で、予定と担当・設備を確認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C37B5-FC00-4E2E-BD34-D467ED087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1  案件ごとの予定を一覧する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EE4844-3C17-471B-BEBA-942604EB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0:20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ef27479f3d48d4"/>
          <a:stretch xmlns:a="http://schemas.openxmlformats.org/drawingml/2006/main"/>
        </p:blipFill>
        <p:spPr>
          <a:xfrm xmlns:a="http://schemas.openxmlformats.org/drawingml/2006/main">
            <a:off x="12001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91B6CF-DAB4-4A92-8AC7-5A7D066A2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103822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2  案件を選んで担当と設備を見る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E2F2D9-9719-4DDB-ACA2-84BB4361E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10382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0:25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7bc93d7c84ce2"/>
          <a:stretch xmlns:a="http://schemas.openxmlformats.org/drawingml/2006/main"/>
        </p:blipFill>
        <p:spPr>
          <a:xfrm xmlns:a="http://schemas.openxmlformats.org/drawingml/2006/main">
            <a:off x="6991350" y="127635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284248-166C-40A6-B295-BE6C4F366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3  工程の順序・納期・重なりを確認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66D83-EB39-4B35-906C-09DBA0D6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1:21</a:t>
            </a:r>
          </a:p>
        </p:txBody>
      </p:sp>
      <p:pic>
        <p:nvPicPr>
          <p:cNvPr id="3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c541abe5f4f85"/>
          <a:stretch xmlns:a="http://schemas.openxmlformats.org/drawingml/2006/main"/>
        </p:blipFill>
        <p:spPr>
          <a:xfrm xmlns:a="http://schemas.openxmlformats.org/drawingml/2006/main">
            <a:off x="12001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D5254E-C4FC-4454-A5DC-CA4BBC22E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648075"/>
            <a:ext cx="48958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400" b="1">
                <a:solidFill>
                  <a:srgbClr val="2A3342"/>
                </a:solidFill>
                <a:latin typeface="Meiryo"/>
                <a:ea typeface="Meiryo"/>
                <a:cs typeface="Meiryo"/>
              </a:defRPr>
            </a:pPr>
            <a:r>
              <a:rPr sz="1400" b="1">
                <a:solidFill>
                  <a:srgbClr val="2A3342"/>
                </a:solidFill>
                <a:latin typeface="Meiryo"/>
                <a:ea typeface="Meiryo"/>
                <a:cs typeface="Meiryo"/>
              </a:rPr>
              <a:t>4  確定した予定を一覧に追加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591E39-2BF6-4BF8-8702-A8F7AAC4A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9025" y="364807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1:40</a:t>
            </a:r>
          </a:p>
        </p:txBody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d55ffacfb44e9d"/>
          <a:stretch xmlns:a="http://schemas.openxmlformats.org/drawingml/2006/main"/>
        </p:blipFill>
        <p:spPr>
          <a:xfrm xmlns:a="http://schemas.openxmlformats.org/drawingml/2006/main">
            <a:off x="6991350" y="3886200"/>
            <a:ext cx="4114800" cy="2314575"/>
          </a:xfrm>
          <a:prstGeom xmlns:a="http://schemas.openxmlformats.org/drawingml/2006/main" prst="rect">
            <a:avLst/>
          </a:prstGeom>
        </p:spPr>
      </p:pic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DA7D39-6B34-4F97-94FD-74D2886E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6257925"/>
            <a:ext cx="1124712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000" b="0">
                <a:solidFill>
                  <a:srgbClr val="626D7E"/>
                </a:solidFill>
                <a:latin typeface="Meiryo"/>
                <a:ea typeface="Meiryo"/>
                <a:cs typeface="Meiryo"/>
              </a:defRPr>
            </a:pPr>
            <a:r>
              <a:rPr sz="1000" b="0">
                <a:solidFill>
                  <a:srgbClr val="626D7E"/>
                </a:solidFill>
                <a:latin typeface="Meiryo"/>
                <a:ea typeface="Meiryo"/>
                <a:cs typeface="Meiryo"/>
              </a:rPr>
              <a:t>画面は架空データによる説明用デモ。実装する範囲はご相談のうえ決定。</a:t>
            </a:r>
          </a:p>
        </p:txBody>
      </p:sp>
      <p:pic>
        <p:nvPicPr>
          <p:cNvPr id="4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ab18bcc350425e"/>
          <a:stretch xmlns:a="http://schemas.openxmlformats.org/drawingml/2006/main"/>
        </p:blipFill>
        <p:spPr>
          <a:xfrm xmlns:a="http://schemas.openxmlformats.org/drawingml/2006/main">
            <a:off x="457200" y="6486525"/>
            <a:ext cx="1028700" cy="293914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F4C48A-BB3D-4981-9245-B9439820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5151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1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1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17c2a508ce8b429f"/>
              </a:rPr>
              <a:t>動画を開く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9F71C-C42C-4E45-9C9E-CCED916B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5151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  <a:hlinkClick xmlns:r="http://schemas.openxmlformats.org/officeDocument/2006/relationships" r:id="R5c4a307c22294fe0"/>
              </a:rPr>
              <a:t>カタログを開く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B9CD1F-97B1-4FE9-B0EE-6B86F38F1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6515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950" b="0">
                <a:solidFill>
                  <a:srgbClr val="A6AFBD"/>
                </a:solidFill>
                <a:latin typeface="Meiryo"/>
                <a:ea typeface="Meiryo"/>
                <a:cs typeface="Meiryo"/>
              </a:defRPr>
            </a:pPr>
            <a:r>
              <a:rPr sz="950" b="0">
                <a:solidFill>
                  <a:srgbClr val="A6AFBD"/>
                </a:solidFill>
                <a:latin typeface="Meiryo"/>
                <a:ea typeface="Meiryo"/>
                <a:cs typeface="Meiryo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753319377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2026-10-05T08:24:33.5260000Z</dcterms:created>
  <dcterms:modified xsi:type="dcterms:W3CDTF">2026-10-05T08:24:33.5260000Z</dcterms:modified>
</coreProperties>
</file>